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3"/>
  </p:notesMasterIdLst>
  <p:handoutMasterIdLst>
    <p:handoutMasterId r:id="rId24"/>
  </p:handoutMasterIdLst>
  <p:sldIdLst>
    <p:sldId id="334" r:id="rId5"/>
    <p:sldId id="342" r:id="rId6"/>
    <p:sldId id="343" r:id="rId7"/>
    <p:sldId id="351" r:id="rId8"/>
    <p:sldId id="337" r:id="rId9"/>
    <p:sldId id="346" r:id="rId10"/>
    <p:sldId id="316" r:id="rId11"/>
    <p:sldId id="328" r:id="rId12"/>
    <p:sldId id="354" r:id="rId13"/>
    <p:sldId id="355" r:id="rId14"/>
    <p:sldId id="356" r:id="rId15"/>
    <p:sldId id="361" r:id="rId16"/>
    <p:sldId id="357" r:id="rId17"/>
    <p:sldId id="358" r:id="rId18"/>
    <p:sldId id="359" r:id="rId19"/>
    <p:sldId id="360" r:id="rId20"/>
    <p:sldId id="362" r:id="rId21"/>
    <p:sldId id="3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14" autoAdjust="0"/>
    <p:restoredTop sz="84967" autoAdjust="0"/>
  </p:normalViewPr>
  <p:slideViewPr>
    <p:cSldViewPr snapToGrid="0">
      <p:cViewPr varScale="1">
        <p:scale>
          <a:sx n="99" d="100"/>
          <a:sy n="99" d="100"/>
        </p:scale>
        <p:origin x="76" y="132"/>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5/10/2024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5/10/2024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43833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169351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256906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18</a:t>
            </a:fld>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401077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53924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83348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2836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37399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384640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802379" y="655320"/>
            <a:ext cx="7983110" cy="1893230"/>
          </a:xfrm>
        </p:spPr>
        <p:txBody>
          <a:bodyPr/>
          <a:lstStyle/>
          <a:p>
            <a:r>
              <a:rPr lang="en-US" dirty="0"/>
              <a:t>Transitioning to "What's Next"</a:t>
            </a:r>
          </a:p>
        </p:txBody>
      </p:sp>
      <p:pic>
        <p:nvPicPr>
          <p:cNvPr id="3" name="Picture Placeholder 5" descr="Mountains at sunset">
            <a:extLst>
              <a:ext uri="{FF2B5EF4-FFF2-40B4-BE49-F238E27FC236}">
                <a16:creationId xmlns:a16="http://schemas.microsoft.com/office/drawing/2014/main" id="{67EA1091-B6B6-0184-6718-0F8F5B9CEF2B}"/>
              </a:ext>
            </a:extLst>
          </p:cNvPr>
          <p:cNvPicPr>
            <a:picLocks noChangeAspect="1"/>
          </p:cNvPicPr>
          <p:nvPr/>
        </p:nvPicPr>
        <p:blipFill rotWithShape="1">
          <a:blip r:embed="rId3"/>
          <a:srcRect t="21" b="21"/>
          <a:stretch/>
        </p:blipFill>
        <p:spPr>
          <a:xfrm>
            <a:off x="1562100" y="307107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pic>
        <p:nvPicPr>
          <p:cNvPr id="5" name="Picture 4" descr="A blue and green logo&#10;&#10;Description automatically generated">
            <a:extLst>
              <a:ext uri="{FF2B5EF4-FFF2-40B4-BE49-F238E27FC236}">
                <a16:creationId xmlns:a16="http://schemas.microsoft.com/office/drawing/2014/main" id="{C132A2E6-4563-F09C-3757-3A626403955E}"/>
              </a:ext>
            </a:extLst>
          </p:cNvPr>
          <p:cNvPicPr>
            <a:picLocks noChangeAspect="1"/>
          </p:cNvPicPr>
          <p:nvPr/>
        </p:nvPicPr>
        <p:blipFill>
          <a:blip r:embed="rId4"/>
          <a:stretch>
            <a:fillRect/>
          </a:stretch>
        </p:blipFill>
        <p:spPr>
          <a:xfrm>
            <a:off x="9571315" y="5764303"/>
            <a:ext cx="2536865" cy="1014746"/>
          </a:xfrm>
          <a:prstGeom prst="rect">
            <a:avLst/>
          </a:prstGeom>
        </p:spPr>
      </p:pic>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7ABD4-990A-BAC8-69FC-AF4C84F3AD63}"/>
              </a:ext>
            </a:extLst>
          </p:cNvPr>
          <p:cNvSpPr>
            <a:spLocks noGrp="1"/>
          </p:cNvSpPr>
          <p:nvPr>
            <p:ph type="ctrTitle"/>
          </p:nvPr>
        </p:nvSpPr>
        <p:spPr>
          <a:xfrm>
            <a:off x="1164657" y="-237263"/>
            <a:ext cx="4663438" cy="2441448"/>
          </a:xfrm>
        </p:spPr>
        <p:txBody>
          <a:bodyPr/>
          <a:lstStyle/>
          <a:p>
            <a:r>
              <a:rPr lang="en-US" sz="4000" b="1" dirty="0">
                <a:solidFill>
                  <a:srgbClr val="0C0C0C"/>
                </a:solidFill>
                <a:effectLst/>
                <a:highlight>
                  <a:srgbClr val="FFFFFF"/>
                </a:highlight>
                <a:latin typeface="inherit"/>
              </a:rPr>
              <a:t>Addresses Multiple Areas of Life</a:t>
            </a:r>
            <a:r>
              <a:rPr lang="en-US" sz="4000" b="0" dirty="0">
                <a:solidFill>
                  <a:srgbClr val="222222"/>
                </a:solidFill>
                <a:effectLst/>
                <a:highlight>
                  <a:srgbClr val="FFFFFF"/>
                </a:highlight>
                <a:latin typeface="inherit"/>
              </a:rPr>
              <a:t> </a:t>
            </a:r>
            <a:endParaRPr lang="en-US" dirty="0"/>
          </a:p>
        </p:txBody>
      </p:sp>
      <p:sp>
        <p:nvSpPr>
          <p:cNvPr id="9" name="Text Placeholder 8">
            <a:extLst>
              <a:ext uri="{FF2B5EF4-FFF2-40B4-BE49-F238E27FC236}">
                <a16:creationId xmlns:a16="http://schemas.microsoft.com/office/drawing/2014/main" id="{61E6A21B-7748-174B-D77E-8EE0B288C7D0}"/>
              </a:ext>
            </a:extLst>
          </p:cNvPr>
          <p:cNvSpPr>
            <a:spLocks noGrp="1"/>
          </p:cNvSpPr>
          <p:nvPr>
            <p:ph type="body" sz="quarter" idx="14"/>
          </p:nvPr>
        </p:nvSpPr>
        <p:spPr>
          <a:xfrm>
            <a:off x="1013058" y="1733510"/>
            <a:ext cx="4966636" cy="4831882"/>
          </a:xfrm>
        </p:spPr>
        <p:txBody>
          <a:bodyPr/>
          <a:lstStyle/>
          <a:p>
            <a:pPr algn="l" fontAlgn="base"/>
            <a:r>
              <a:rPr lang="en-US" sz="2400" b="0" i="0" dirty="0">
                <a:solidFill>
                  <a:srgbClr val="222222"/>
                </a:solidFill>
                <a:effectLst/>
                <a:highlight>
                  <a:srgbClr val="FFFFFF"/>
                </a:highlight>
                <a:latin typeface="Arial" panose="020B0604020202020204" pitchFamily="34" charset="0"/>
              </a:rPr>
              <a:t>Transition planning isn’t just about academics or employment. It encompasses various life areas, including post-secondary education, vocational training, independent living skills, community participation, and, if relevant, managing health and personal care. Comprehensive planning looks at the whole individual, ensuring they are prepared for all aspects of adult life.</a:t>
            </a:r>
          </a:p>
        </p:txBody>
      </p:sp>
      <p:pic>
        <p:nvPicPr>
          <p:cNvPr id="6" name="Picture Placeholder 21" descr="Mountains under near dusk sky">
            <a:extLst>
              <a:ext uri="{FF2B5EF4-FFF2-40B4-BE49-F238E27FC236}">
                <a16:creationId xmlns:a16="http://schemas.microsoft.com/office/drawing/2014/main" id="{1472EB4E-1296-AC66-19FA-B01BB8D8A5F8}"/>
              </a:ext>
            </a:extLst>
          </p:cNvPr>
          <p:cNvPicPr>
            <a:picLocks noGrp="1" noChangeAspect="1"/>
          </p:cNvPicPr>
          <p:nvPr>
            <p:ph type="pic" sz="quarter" idx="13"/>
          </p:nvPr>
        </p:nvPicPr>
        <p:blipFill rotWithShape="1">
          <a:blip r:embed="rId3"/>
          <a:srcRect l="22444" r="22444"/>
          <a:stretch/>
        </p:blipFill>
        <p:spPr>
          <a:xfrm>
            <a:off x="6695553" y="301752"/>
            <a:ext cx="5221224" cy="6263640"/>
          </a:xfrm>
        </p:spPr>
      </p:pic>
      <p:pic>
        <p:nvPicPr>
          <p:cNvPr id="2" name="Picture 1" descr="A blue and green logo&#10;&#10;Description automatically generated">
            <a:extLst>
              <a:ext uri="{FF2B5EF4-FFF2-40B4-BE49-F238E27FC236}">
                <a16:creationId xmlns:a16="http://schemas.microsoft.com/office/drawing/2014/main" id="{55C05181-E006-93B2-DCB4-B520EDB183CC}"/>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395099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7ABD4-990A-BAC8-69FC-AF4C84F3AD63}"/>
              </a:ext>
            </a:extLst>
          </p:cNvPr>
          <p:cNvSpPr>
            <a:spLocks noGrp="1"/>
          </p:cNvSpPr>
          <p:nvPr>
            <p:ph type="ctrTitle"/>
          </p:nvPr>
        </p:nvSpPr>
        <p:spPr>
          <a:xfrm>
            <a:off x="1164657" y="-237263"/>
            <a:ext cx="4663438" cy="2441448"/>
          </a:xfrm>
        </p:spPr>
        <p:txBody>
          <a:bodyPr/>
          <a:lstStyle/>
          <a:p>
            <a:r>
              <a:rPr lang="en-US" dirty="0">
                <a:latin typeface="inherit"/>
              </a:rPr>
              <a:t>Collaboration is key</a:t>
            </a:r>
          </a:p>
        </p:txBody>
      </p:sp>
      <p:sp>
        <p:nvSpPr>
          <p:cNvPr id="9" name="Text Placeholder 8">
            <a:extLst>
              <a:ext uri="{FF2B5EF4-FFF2-40B4-BE49-F238E27FC236}">
                <a16:creationId xmlns:a16="http://schemas.microsoft.com/office/drawing/2014/main" id="{61E6A21B-7748-174B-D77E-8EE0B288C7D0}"/>
              </a:ext>
            </a:extLst>
          </p:cNvPr>
          <p:cNvSpPr>
            <a:spLocks noGrp="1"/>
          </p:cNvSpPr>
          <p:nvPr>
            <p:ph type="body" sz="quarter" idx="14"/>
          </p:nvPr>
        </p:nvSpPr>
        <p:spPr>
          <a:xfrm>
            <a:off x="1013058" y="1733510"/>
            <a:ext cx="4966636" cy="4831882"/>
          </a:xfrm>
        </p:spPr>
        <p:txBody>
          <a:bodyPr/>
          <a:lstStyle/>
          <a:p>
            <a:pPr algn="l" fontAlgn="base"/>
            <a:r>
              <a:rPr lang="en-US" sz="2400" b="0" i="0" dirty="0">
                <a:solidFill>
                  <a:srgbClr val="222222"/>
                </a:solidFill>
                <a:effectLst/>
                <a:highlight>
                  <a:srgbClr val="FFFFFF"/>
                </a:highlight>
                <a:latin typeface="Arial" panose="020B0604020202020204" pitchFamily="34" charset="0"/>
              </a:rPr>
              <a:t>Successful transition planning is a collaborative effort. It involves the student, parents, educators, school counselors, vocational rehabilitation professionals, and sometimes other agencies or community members.</a:t>
            </a:r>
            <a:br>
              <a:rPr lang="en-US" sz="2400" b="0" i="0" dirty="0">
                <a:solidFill>
                  <a:srgbClr val="222222"/>
                </a:solidFill>
                <a:effectLst/>
                <a:highlight>
                  <a:srgbClr val="FFFFFF"/>
                </a:highlight>
                <a:latin typeface="Arial" panose="020B0604020202020204" pitchFamily="34" charset="0"/>
              </a:rPr>
            </a:br>
            <a:endParaRPr lang="en-US" sz="2400" b="0" i="0" dirty="0">
              <a:solidFill>
                <a:srgbClr val="222222"/>
              </a:solidFill>
              <a:effectLst/>
              <a:highlight>
                <a:srgbClr val="FFFFFF"/>
              </a:highlight>
              <a:latin typeface="Arial" panose="020B0604020202020204" pitchFamily="34" charset="0"/>
            </a:endParaRPr>
          </a:p>
          <a:p>
            <a:pPr algn="l" fontAlgn="base"/>
            <a:r>
              <a:rPr lang="en-US" sz="2400" b="0" i="0" dirty="0">
                <a:solidFill>
                  <a:srgbClr val="222222"/>
                </a:solidFill>
                <a:effectLst/>
                <a:highlight>
                  <a:srgbClr val="FFFFFF"/>
                </a:highlight>
                <a:latin typeface="Arial" panose="020B0604020202020204" pitchFamily="34" charset="0"/>
              </a:rPr>
              <a:t> Everyone has a role in helping students achieve their post-secondary goals, and open communication among all stakeholders is crucial.</a:t>
            </a:r>
          </a:p>
        </p:txBody>
      </p:sp>
      <p:pic>
        <p:nvPicPr>
          <p:cNvPr id="6" name="Picture Placeholder 21" descr="Mountains under near dusk sky">
            <a:extLst>
              <a:ext uri="{FF2B5EF4-FFF2-40B4-BE49-F238E27FC236}">
                <a16:creationId xmlns:a16="http://schemas.microsoft.com/office/drawing/2014/main" id="{1472EB4E-1296-AC66-19FA-B01BB8D8A5F8}"/>
              </a:ext>
            </a:extLst>
          </p:cNvPr>
          <p:cNvPicPr>
            <a:picLocks noGrp="1" noChangeAspect="1"/>
          </p:cNvPicPr>
          <p:nvPr>
            <p:ph type="pic" sz="quarter" idx="13"/>
          </p:nvPr>
        </p:nvPicPr>
        <p:blipFill rotWithShape="1">
          <a:blip r:embed="rId3"/>
          <a:srcRect l="22444" r="22444"/>
          <a:stretch/>
        </p:blipFill>
        <p:spPr>
          <a:xfrm>
            <a:off x="6695553" y="301752"/>
            <a:ext cx="5221224" cy="6263640"/>
          </a:xfrm>
        </p:spPr>
      </p:pic>
      <p:pic>
        <p:nvPicPr>
          <p:cNvPr id="2" name="Picture 1" descr="A blue and green logo&#10;&#10;Description automatically generated">
            <a:extLst>
              <a:ext uri="{FF2B5EF4-FFF2-40B4-BE49-F238E27FC236}">
                <a16:creationId xmlns:a16="http://schemas.microsoft.com/office/drawing/2014/main" id="{369D3DAD-219D-E50A-BC00-349C758400C3}"/>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80568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4C0E11-7DE4-D558-C3EF-9B3C7A9BF17D}"/>
              </a:ext>
            </a:extLst>
          </p:cNvPr>
          <p:cNvSpPr>
            <a:spLocks noGrp="1"/>
          </p:cNvSpPr>
          <p:nvPr>
            <p:ph type="title"/>
          </p:nvPr>
        </p:nvSpPr>
        <p:spPr/>
        <p:txBody>
          <a:bodyPr/>
          <a:lstStyle/>
          <a:p>
            <a:r>
              <a:rPr lang="en-US" dirty="0">
                <a:solidFill>
                  <a:schemeClr val="accent6">
                    <a:lumMod val="75000"/>
                  </a:schemeClr>
                </a:solidFill>
                <a:latin typeface="inherit"/>
              </a:rPr>
              <a:t>Transition journey map</a:t>
            </a:r>
          </a:p>
        </p:txBody>
      </p:sp>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a:xfrm>
            <a:off x="1115485" y="2349061"/>
            <a:ext cx="1956925" cy="1956928"/>
          </a:xfrm>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4018547" y="2710305"/>
            <a:ext cx="7498080" cy="1234440"/>
          </a:xfrm>
        </p:spPr>
        <p:txBody>
          <a:bodyPr/>
          <a:lstStyle/>
          <a:p>
            <a:pPr algn="l"/>
            <a:r>
              <a:rPr lang="en-US" sz="2400" b="0" i="0" dirty="0">
                <a:solidFill>
                  <a:srgbClr val="222222"/>
                </a:solidFill>
                <a:effectLst/>
                <a:highlight>
                  <a:srgbClr val="FFFFFF"/>
                </a:highlight>
                <a:latin typeface="Arial" panose="020B0604020202020204" pitchFamily="34" charset="0"/>
              </a:rPr>
              <a:t>We have created a Transition Journey Map to get you started and introduce you to some key transition planning concepts that we hope will make the process a little easier for you.</a:t>
            </a:r>
          </a:p>
        </p:txBody>
      </p:sp>
      <p:pic>
        <p:nvPicPr>
          <p:cNvPr id="2" name="Picture 1" descr="A blue and green logo&#10;&#10;Description automatically generated">
            <a:extLst>
              <a:ext uri="{FF2B5EF4-FFF2-40B4-BE49-F238E27FC236}">
                <a16:creationId xmlns:a16="http://schemas.microsoft.com/office/drawing/2014/main" id="{98065037-653B-4A00-1B02-D24A27EAF4C0}"/>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3502392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transition planning&#10;&#10;Description automatically generated">
            <a:extLst>
              <a:ext uri="{FF2B5EF4-FFF2-40B4-BE49-F238E27FC236}">
                <a16:creationId xmlns:a16="http://schemas.microsoft.com/office/drawing/2014/main" id="{2124CBF3-E8C5-A2D8-2896-E5FD07A8E6CA}"/>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3684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images and text&#10;&#10;Description automatically generated with medium confidence">
            <a:extLst>
              <a:ext uri="{FF2B5EF4-FFF2-40B4-BE49-F238E27FC236}">
                <a16:creationId xmlns:a16="http://schemas.microsoft.com/office/drawing/2014/main" id="{D82E532D-57A3-89A4-5DA2-C9CBCE124525}"/>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17293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text and images&#10;&#10;Description automatically generated">
            <a:extLst>
              <a:ext uri="{FF2B5EF4-FFF2-40B4-BE49-F238E27FC236}">
                <a16:creationId xmlns:a16="http://schemas.microsoft.com/office/drawing/2014/main" id="{2C8B84E6-D913-F42E-EE59-FD403818A1DD}"/>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65845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text and images of people&#10;&#10;Description automatically generated">
            <a:extLst>
              <a:ext uri="{FF2B5EF4-FFF2-40B4-BE49-F238E27FC236}">
                <a16:creationId xmlns:a16="http://schemas.microsoft.com/office/drawing/2014/main" id="{C02C5F87-0A1D-6C4C-775D-21EA0F3A1BF1}"/>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1083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lyer with people smiling and text&#10;&#10;Description automatically generated">
            <a:extLst>
              <a:ext uri="{FF2B5EF4-FFF2-40B4-BE49-F238E27FC236}">
                <a16:creationId xmlns:a16="http://schemas.microsoft.com/office/drawing/2014/main" id="{456F9C7F-673D-D7A6-5F1F-AD57128518B8}"/>
              </a:ext>
            </a:extLst>
          </p:cNvPr>
          <p:cNvPicPr>
            <a:picLocks noChangeAspect="1"/>
          </p:cNvPicPr>
          <p:nvPr/>
        </p:nvPicPr>
        <p:blipFill>
          <a:blip r:embed="rId2"/>
          <a:stretch>
            <a:fillRect/>
          </a:stretch>
        </p:blipFill>
        <p:spPr>
          <a:xfrm>
            <a:off x="973667" y="39773"/>
            <a:ext cx="4766733" cy="6170527"/>
          </a:xfrm>
          <a:prstGeom prst="rect">
            <a:avLst/>
          </a:prstGeom>
        </p:spPr>
      </p:pic>
      <p:sp>
        <p:nvSpPr>
          <p:cNvPr id="13" name="Oval 12">
            <a:extLst>
              <a:ext uri="{FF2B5EF4-FFF2-40B4-BE49-F238E27FC236}">
                <a16:creationId xmlns:a16="http://schemas.microsoft.com/office/drawing/2014/main" id="{AFE36B59-1DE3-384A-D995-AC4B89B57A57}"/>
              </a:ext>
            </a:extLst>
          </p:cNvPr>
          <p:cNvSpPr/>
          <p:nvPr/>
        </p:nvSpPr>
        <p:spPr>
          <a:xfrm>
            <a:off x="7840132" y="5562600"/>
            <a:ext cx="2743200" cy="1219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cellphone with text on it&#10;&#10;Description automatically generated">
            <a:extLst>
              <a:ext uri="{FF2B5EF4-FFF2-40B4-BE49-F238E27FC236}">
                <a16:creationId xmlns:a16="http://schemas.microsoft.com/office/drawing/2014/main" id="{2551AE91-50ED-750A-1163-A74A26D99BC1}"/>
              </a:ext>
            </a:extLst>
          </p:cNvPr>
          <p:cNvPicPr>
            <a:picLocks noChangeAspect="1"/>
          </p:cNvPicPr>
          <p:nvPr/>
        </p:nvPicPr>
        <p:blipFill>
          <a:blip r:embed="rId3"/>
          <a:stretch>
            <a:fillRect/>
          </a:stretch>
        </p:blipFill>
        <p:spPr>
          <a:xfrm>
            <a:off x="6290733" y="-199071"/>
            <a:ext cx="5644706" cy="5644706"/>
          </a:xfrm>
          <a:prstGeom prst="rect">
            <a:avLst/>
          </a:prstGeom>
        </p:spPr>
      </p:pic>
      <p:pic>
        <p:nvPicPr>
          <p:cNvPr id="17" name="Picture 16" descr="A group of people in a line&#10;&#10;Description automatically generated">
            <a:extLst>
              <a:ext uri="{FF2B5EF4-FFF2-40B4-BE49-F238E27FC236}">
                <a16:creationId xmlns:a16="http://schemas.microsoft.com/office/drawing/2014/main" id="{E6B384CD-2100-3A75-F241-D00E44A9A10A}"/>
              </a:ext>
            </a:extLst>
          </p:cNvPr>
          <p:cNvPicPr>
            <a:picLocks noChangeAspect="1"/>
          </p:cNvPicPr>
          <p:nvPr/>
        </p:nvPicPr>
        <p:blipFill>
          <a:blip r:embed="rId4"/>
          <a:stretch>
            <a:fillRect/>
          </a:stretch>
        </p:blipFill>
        <p:spPr>
          <a:xfrm>
            <a:off x="8777372" y="5679357"/>
            <a:ext cx="868721" cy="868721"/>
          </a:xfrm>
          <a:prstGeom prst="rect">
            <a:avLst/>
          </a:prstGeom>
        </p:spPr>
      </p:pic>
    </p:spTree>
    <p:extLst>
      <p:ext uri="{BB962C8B-B14F-4D97-AF65-F5344CB8AC3E}">
        <p14:creationId xmlns:p14="http://schemas.microsoft.com/office/powerpoint/2010/main" val="269402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7868990" y="1506828"/>
            <a:ext cx="2833153" cy="738249"/>
          </a:xfrm>
        </p:spPr>
        <p:txBody>
          <a:bodyPr/>
          <a:lstStyle/>
          <a:p>
            <a:pPr algn="l"/>
            <a:r>
              <a:rPr lang="en-US" sz="4000" dirty="0">
                <a:latin typeface="inherit"/>
              </a:rPr>
              <a:t>Thank you</a:t>
            </a:r>
          </a:p>
        </p:txBody>
      </p:sp>
      <p:sp>
        <p:nvSpPr>
          <p:cNvPr id="3" name="Text Placeholder 2">
            <a:extLst>
              <a:ext uri="{FF2B5EF4-FFF2-40B4-BE49-F238E27FC236}">
                <a16:creationId xmlns:a16="http://schemas.microsoft.com/office/drawing/2014/main" id="{FD70D88C-5989-4007-4953-F54A4A34B778}"/>
              </a:ext>
            </a:extLst>
          </p:cNvPr>
          <p:cNvSpPr>
            <a:spLocks noGrp="1"/>
          </p:cNvSpPr>
          <p:nvPr>
            <p:ph type="body" sz="quarter" idx="13"/>
          </p:nvPr>
        </p:nvSpPr>
        <p:spPr>
          <a:xfrm>
            <a:off x="2423276" y="3660648"/>
            <a:ext cx="7525057" cy="3017520"/>
          </a:xfrm>
        </p:spPr>
        <p:txBody>
          <a:bodyPr>
            <a:normAutofit lnSpcReduction="10000"/>
          </a:bodyPr>
          <a:lstStyle/>
          <a:p>
            <a:r>
              <a:rPr lang="en-US" dirty="0"/>
              <a:t>Wendy Dawson Co-Founder - CEO </a:t>
            </a:r>
          </a:p>
          <a:p>
            <a:r>
              <a:rPr lang="en-US" dirty="0"/>
              <a:t>Brandi Timmons Co-Founder  M. Ed., BCBA, LBA</a:t>
            </a:r>
          </a:p>
          <a:p>
            <a:r>
              <a:rPr lang="en-US" dirty="0"/>
              <a:t>281-826-6020</a:t>
            </a:r>
          </a:p>
          <a:p>
            <a:r>
              <a:rPr lang="en-US" dirty="0"/>
              <a:t>info@spectrumlinx.com</a:t>
            </a:r>
          </a:p>
          <a:p>
            <a:r>
              <a:rPr lang="en-US" dirty="0"/>
              <a:t>www.spectrumlinx.com</a:t>
            </a:r>
          </a:p>
          <a:p>
            <a:endParaRPr lang="en-US" dirty="0"/>
          </a:p>
          <a:p>
            <a:r>
              <a:rPr lang="en-US" dirty="0"/>
              <a:t>Spectrum </a:t>
            </a:r>
            <a:r>
              <a:rPr lang="en-US" dirty="0" err="1"/>
              <a:t>Linx</a:t>
            </a:r>
            <a:r>
              <a:rPr lang="en-US" dirty="0"/>
              <a:t> app – in the Google and Apple Store</a:t>
            </a:r>
          </a:p>
          <a:p>
            <a:endParaRPr lang="en-US" dirty="0"/>
          </a:p>
        </p:txBody>
      </p:sp>
      <p:pic>
        <p:nvPicPr>
          <p:cNvPr id="4" name="Picture 3" descr="A blue and green logo&#10;&#10;Description automatically generated">
            <a:extLst>
              <a:ext uri="{FF2B5EF4-FFF2-40B4-BE49-F238E27FC236}">
                <a16:creationId xmlns:a16="http://schemas.microsoft.com/office/drawing/2014/main" id="{457602F9-9A9C-7ED8-D33F-42C6E5A520F5}"/>
              </a:ext>
            </a:extLst>
          </p:cNvPr>
          <p:cNvPicPr>
            <a:picLocks noChangeAspect="1"/>
          </p:cNvPicPr>
          <p:nvPr/>
        </p:nvPicPr>
        <p:blipFill>
          <a:blip r:embed="rId3"/>
          <a:stretch>
            <a:fillRect/>
          </a:stretch>
        </p:blipFill>
        <p:spPr>
          <a:xfrm>
            <a:off x="517501" y="424069"/>
            <a:ext cx="6757943" cy="2703179"/>
          </a:xfrm>
          <a:prstGeom prst="rect">
            <a:avLst/>
          </a:prstGeom>
        </p:spPr>
      </p:pic>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4C0E11-7DE4-D558-C3EF-9B3C7A9BF17D}"/>
              </a:ext>
            </a:extLst>
          </p:cNvPr>
          <p:cNvSpPr>
            <a:spLocks noGrp="1"/>
          </p:cNvSpPr>
          <p:nvPr>
            <p:ph type="title"/>
          </p:nvPr>
        </p:nvSpPr>
        <p:spPr/>
        <p:txBody>
          <a:bodyPr/>
          <a:lstStyle/>
          <a:p>
            <a:r>
              <a:rPr lang="en-US" dirty="0"/>
              <a:t>Transition planning</a:t>
            </a:r>
          </a:p>
        </p:txBody>
      </p:sp>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p:txBody>
          <a:bodyPr/>
          <a:lstStyle/>
          <a:p>
            <a:pPr algn="l"/>
            <a:r>
              <a:rPr lang="en-US" sz="2400" b="0" i="0" dirty="0">
                <a:solidFill>
                  <a:srgbClr val="222222"/>
                </a:solidFill>
                <a:effectLst/>
                <a:highlight>
                  <a:srgbClr val="FFFFFF"/>
                </a:highlight>
                <a:latin typeface="Arial" panose="020B0604020202020204" pitchFamily="34" charset="0"/>
              </a:rPr>
              <a:t>A structured process designed to ensure that students with disabilities are prepared for life after high school. It’s an essential component of the special education system to equip students with the skills and knowledge they need to move into post-secondary education, vocational training, employment, independent living, or other avenues of adult life.</a:t>
            </a:r>
          </a:p>
        </p:txBody>
      </p:sp>
      <p:pic>
        <p:nvPicPr>
          <p:cNvPr id="2" name="Picture 1" descr="A blue and green logo&#10;&#10;Description automatically generated">
            <a:extLst>
              <a:ext uri="{FF2B5EF4-FFF2-40B4-BE49-F238E27FC236}">
                <a16:creationId xmlns:a16="http://schemas.microsoft.com/office/drawing/2014/main" id="{6A914ABA-23BF-38E1-3CE1-88A49959BEB1}"/>
              </a:ext>
            </a:extLst>
          </p:cNvPr>
          <p:cNvPicPr>
            <a:picLocks noChangeAspect="1"/>
          </p:cNvPicPr>
          <p:nvPr/>
        </p:nvPicPr>
        <p:blipFill>
          <a:blip r:embed="rId4"/>
          <a:stretch>
            <a:fillRect/>
          </a:stretch>
        </p:blipFill>
        <p:spPr>
          <a:xfrm>
            <a:off x="9571315" y="5764303"/>
            <a:ext cx="2536865" cy="1014746"/>
          </a:xfrm>
          <a:prstGeom prst="rect">
            <a:avLst/>
          </a:prstGeom>
        </p:spPr>
      </p:pic>
    </p:spTree>
    <p:extLst>
      <p:ext uri="{BB962C8B-B14F-4D97-AF65-F5344CB8AC3E}">
        <p14:creationId xmlns:p14="http://schemas.microsoft.com/office/powerpoint/2010/main" val="145028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171-F501-5EC9-8849-5D0FE73AE00B}"/>
              </a:ext>
            </a:extLst>
          </p:cNvPr>
          <p:cNvSpPr>
            <a:spLocks noGrp="1"/>
          </p:cNvSpPr>
          <p:nvPr>
            <p:ph type="ctrTitle"/>
          </p:nvPr>
        </p:nvSpPr>
        <p:spPr>
          <a:xfrm>
            <a:off x="1242812" y="1339403"/>
            <a:ext cx="10371785" cy="727720"/>
          </a:xfrm>
        </p:spPr>
        <p:txBody>
          <a:bodyPr/>
          <a:lstStyle/>
          <a:p>
            <a:r>
              <a:rPr lang="en-US" sz="4000" dirty="0"/>
              <a:t>Navigating a maze</a:t>
            </a:r>
          </a:p>
        </p:txBody>
      </p:sp>
      <p:sp>
        <p:nvSpPr>
          <p:cNvPr id="3" name="Subtitle 2">
            <a:extLst>
              <a:ext uri="{FF2B5EF4-FFF2-40B4-BE49-F238E27FC236}">
                <a16:creationId xmlns:a16="http://schemas.microsoft.com/office/drawing/2014/main" id="{338A9D03-6CF8-D31E-2E06-88AEBCEF7D9B}"/>
              </a:ext>
            </a:extLst>
          </p:cNvPr>
          <p:cNvSpPr>
            <a:spLocks noGrp="1"/>
          </p:cNvSpPr>
          <p:nvPr>
            <p:ph type="subTitle" idx="1"/>
          </p:nvPr>
        </p:nvSpPr>
        <p:spPr>
          <a:xfrm>
            <a:off x="1605600" y="2727590"/>
            <a:ext cx="6329638" cy="3490330"/>
          </a:xfrm>
        </p:spPr>
        <p:txBody>
          <a:bodyPr>
            <a:noAutofit/>
          </a:bodyPr>
          <a:lstStyle/>
          <a:p>
            <a:pPr algn="l" fontAlgn="base"/>
            <a:r>
              <a:rPr lang="en-US" dirty="0">
                <a:latin typeface="Arial" panose="020B0604020202020204" pitchFamily="34" charset="0"/>
                <a:cs typeface="Arial" panose="020B0604020202020204" pitchFamily="34" charset="0"/>
              </a:rPr>
              <a:t>When a child is diagnosed with a disability, parents often find themselves navigating a maze of medical, psychological, and educational jargon, treatments, therapies, and services. Mainly they are focused primarily on their child’s immediate needs and current academic progress. With these pressing concerns, the long-term transition planning process may not even be on their radar.</a:t>
            </a:r>
          </a:p>
        </p:txBody>
      </p:sp>
      <p:pic>
        <p:nvPicPr>
          <p:cNvPr id="6" name="Picture Placeholder 21" descr="Mountains under near dusk sky">
            <a:extLst>
              <a:ext uri="{FF2B5EF4-FFF2-40B4-BE49-F238E27FC236}">
                <a16:creationId xmlns:a16="http://schemas.microsoft.com/office/drawing/2014/main" id="{56606EF5-1CC7-5421-5CF4-C03704056CCA}"/>
              </a:ext>
            </a:extLst>
          </p:cNvPr>
          <p:cNvPicPr>
            <a:picLocks noGrp="1" noChangeAspect="1"/>
          </p:cNvPicPr>
          <p:nvPr>
            <p:ph type="pic" sz="quarter" idx="13"/>
          </p:nvPr>
        </p:nvPicPr>
        <p:blipFill rotWithShape="1">
          <a:blip r:embed="rId3"/>
          <a:srcRect l="16939" r="16939"/>
          <a:stretch/>
        </p:blipFill>
        <p:spPr>
          <a:xfrm>
            <a:off x="8711616" y="2309702"/>
            <a:ext cx="3043077" cy="3043083"/>
          </a:xfrm>
        </p:spPr>
      </p:pic>
      <p:pic>
        <p:nvPicPr>
          <p:cNvPr id="5" name="Picture 4" descr="A blue and green logo&#10;&#10;Description automatically generated">
            <a:extLst>
              <a:ext uri="{FF2B5EF4-FFF2-40B4-BE49-F238E27FC236}">
                <a16:creationId xmlns:a16="http://schemas.microsoft.com/office/drawing/2014/main" id="{ACA212F7-A5B1-C43A-366A-0F3DE4B06305}"/>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396275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171-F501-5EC9-8849-5D0FE73AE00B}"/>
              </a:ext>
            </a:extLst>
          </p:cNvPr>
          <p:cNvSpPr>
            <a:spLocks noGrp="1"/>
          </p:cNvSpPr>
          <p:nvPr>
            <p:ph type="ctrTitle"/>
          </p:nvPr>
        </p:nvSpPr>
        <p:spPr>
          <a:xfrm>
            <a:off x="1305917" y="1307205"/>
            <a:ext cx="10302240" cy="753478"/>
          </a:xfrm>
        </p:spPr>
        <p:txBody>
          <a:bodyPr/>
          <a:lstStyle/>
          <a:p>
            <a:r>
              <a:rPr lang="en-US" sz="4000" dirty="0">
                <a:latin typeface="inherit"/>
              </a:rPr>
              <a:t>The future</a:t>
            </a:r>
          </a:p>
        </p:txBody>
      </p:sp>
      <p:sp>
        <p:nvSpPr>
          <p:cNvPr id="3" name="Subtitle 2">
            <a:extLst>
              <a:ext uri="{FF2B5EF4-FFF2-40B4-BE49-F238E27FC236}">
                <a16:creationId xmlns:a16="http://schemas.microsoft.com/office/drawing/2014/main" id="{338A9D03-6CF8-D31E-2E06-88AEBCEF7D9B}"/>
              </a:ext>
            </a:extLst>
          </p:cNvPr>
          <p:cNvSpPr>
            <a:spLocks noGrp="1"/>
          </p:cNvSpPr>
          <p:nvPr>
            <p:ph type="subTitle" idx="1"/>
          </p:nvPr>
        </p:nvSpPr>
        <p:spPr>
          <a:xfrm>
            <a:off x="1605600" y="2727590"/>
            <a:ext cx="6329638" cy="3490330"/>
          </a:xfrm>
        </p:spPr>
        <p:txBody>
          <a:bodyPr>
            <a:noAutofit/>
          </a:bodyPr>
          <a:lstStyle/>
          <a:p>
            <a:pPr algn="l" fontAlgn="base"/>
            <a:r>
              <a:rPr lang="en-US" dirty="0">
                <a:latin typeface="Arial" panose="020B0604020202020204" pitchFamily="34" charset="0"/>
                <a:cs typeface="Arial" panose="020B0604020202020204" pitchFamily="34" charset="0"/>
              </a:rPr>
              <a:t>The future can also be a source of anxiety for many parents and caregivers of children with disabilities. They might be worried about their child’s ability to live independently, secure employment, or attend post-secondary education. As a defense mechanism, some parents may avoid thinking about or discussing the future, inadvertently overlooking the importance of planning for their child’s transition into life after high school.</a:t>
            </a:r>
          </a:p>
        </p:txBody>
      </p:sp>
      <p:pic>
        <p:nvPicPr>
          <p:cNvPr id="6" name="Picture Placeholder 21" descr="Mountains under near dusk sky">
            <a:extLst>
              <a:ext uri="{FF2B5EF4-FFF2-40B4-BE49-F238E27FC236}">
                <a16:creationId xmlns:a16="http://schemas.microsoft.com/office/drawing/2014/main" id="{56606EF5-1CC7-5421-5CF4-C03704056CCA}"/>
              </a:ext>
            </a:extLst>
          </p:cNvPr>
          <p:cNvPicPr>
            <a:picLocks noGrp="1" noChangeAspect="1"/>
          </p:cNvPicPr>
          <p:nvPr>
            <p:ph type="pic" sz="quarter" idx="13"/>
          </p:nvPr>
        </p:nvPicPr>
        <p:blipFill rotWithShape="1">
          <a:blip r:embed="rId3"/>
          <a:srcRect l="16939" r="16939"/>
          <a:stretch/>
        </p:blipFill>
        <p:spPr>
          <a:xfrm>
            <a:off x="8730406" y="640080"/>
            <a:ext cx="3043077" cy="3043083"/>
          </a:xfrm>
        </p:spPr>
      </p:pic>
      <p:pic>
        <p:nvPicPr>
          <p:cNvPr id="4" name="Picture 3" descr="A blue and green logo&#10;&#10;Description automatically generated">
            <a:extLst>
              <a:ext uri="{FF2B5EF4-FFF2-40B4-BE49-F238E27FC236}">
                <a16:creationId xmlns:a16="http://schemas.microsoft.com/office/drawing/2014/main" id="{4A2C73E2-85E2-3BC3-5B36-458CFF14DFFD}"/>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385940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271-8875-6BCE-0A4A-542683BB3917}"/>
              </a:ext>
            </a:extLst>
          </p:cNvPr>
          <p:cNvSpPr>
            <a:spLocks noGrp="1"/>
          </p:cNvSpPr>
          <p:nvPr>
            <p:ph type="ctrTitle"/>
          </p:nvPr>
        </p:nvSpPr>
        <p:spPr>
          <a:xfrm>
            <a:off x="238259" y="5292427"/>
            <a:ext cx="9498169" cy="1210614"/>
          </a:xfrm>
        </p:spPr>
        <p:txBody>
          <a:bodyPr/>
          <a:lstStyle/>
          <a:p>
            <a:r>
              <a:rPr lang="en-US" sz="4000" dirty="0"/>
              <a:t>Cultural and societal factors</a:t>
            </a:r>
          </a:p>
        </p:txBody>
      </p:sp>
      <p:pic>
        <p:nvPicPr>
          <p:cNvPr id="7" name="Picture Placeholder 8" descr="Mountains at sunset">
            <a:extLst>
              <a:ext uri="{FF2B5EF4-FFF2-40B4-BE49-F238E27FC236}">
                <a16:creationId xmlns:a16="http://schemas.microsoft.com/office/drawing/2014/main" id="{DABEABE1-2983-8759-E3F7-CCC6330C6BA1}"/>
              </a:ext>
            </a:extLst>
          </p:cNvPr>
          <p:cNvPicPr>
            <a:picLocks noGrp="1" noChangeAspect="1"/>
          </p:cNvPicPr>
          <p:nvPr>
            <p:ph type="pic" sz="quarter" idx="13"/>
          </p:nvPr>
        </p:nvPicPr>
        <p:blipFill rotWithShape="1">
          <a:blip r:embed="rId3"/>
          <a:srcRect l="23" r="23"/>
          <a:stretch/>
        </p:blipFill>
        <p:spPr>
          <a:xfrm>
            <a:off x="8197587" y="411831"/>
            <a:ext cx="3521337" cy="3521344"/>
          </a:xfrm>
        </p:spPr>
      </p:pic>
      <p:sp>
        <p:nvSpPr>
          <p:cNvPr id="3" name="TextBox 2">
            <a:extLst>
              <a:ext uri="{FF2B5EF4-FFF2-40B4-BE49-F238E27FC236}">
                <a16:creationId xmlns:a16="http://schemas.microsoft.com/office/drawing/2014/main" id="{3C3097F7-C8CB-5114-48CF-5429BA7A37C5}"/>
              </a:ext>
            </a:extLst>
          </p:cNvPr>
          <p:cNvSpPr txBox="1"/>
          <p:nvPr/>
        </p:nvSpPr>
        <p:spPr>
          <a:xfrm>
            <a:off x="1565753" y="225469"/>
            <a:ext cx="6586574" cy="5170646"/>
          </a:xfrm>
          <a:prstGeom prst="rect">
            <a:avLst/>
          </a:prstGeom>
          <a:noFill/>
        </p:spPr>
        <p:txBody>
          <a:bodyPr wrap="square" rtlCol="0">
            <a:spAutoFit/>
          </a:bodyPr>
          <a:lstStyle/>
          <a:p>
            <a:r>
              <a:rPr lang="en-US" sz="2400" dirty="0">
                <a:solidFill>
                  <a:schemeClr val="bg1"/>
                </a:solidFill>
              </a:rPr>
              <a:t>Additionally, cultural and societal factors can play a role in the lack of awareness of the need for transition planning. In some cultures or communities, there may be a lack of understanding of disabilities in general, let alone the importance of strategically planning a process to ensure their child is able to transition successfully into adult life. Parents from these backgrounds might not have access to the information or resources needed to inform and explain the significance of transition planning.</a:t>
            </a:r>
          </a:p>
          <a:p>
            <a:endParaRPr lang="en-US" dirty="0"/>
          </a:p>
        </p:txBody>
      </p:sp>
      <p:pic>
        <p:nvPicPr>
          <p:cNvPr id="4" name="Picture 3" descr="A blue and green logo&#10;&#10;Description automatically generated">
            <a:extLst>
              <a:ext uri="{FF2B5EF4-FFF2-40B4-BE49-F238E27FC236}">
                <a16:creationId xmlns:a16="http://schemas.microsoft.com/office/drawing/2014/main" id="{86D11B79-1CC0-F816-3CEA-D8FA7387CD1D}"/>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194123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24D3-07BE-C483-3F42-95EEE83332F6}"/>
              </a:ext>
            </a:extLst>
          </p:cNvPr>
          <p:cNvSpPr>
            <a:spLocks noGrp="1"/>
          </p:cNvSpPr>
          <p:nvPr>
            <p:ph type="title"/>
          </p:nvPr>
        </p:nvSpPr>
        <p:spPr/>
        <p:txBody>
          <a:bodyPr/>
          <a:lstStyle/>
          <a:p>
            <a:r>
              <a:rPr lang="en-US" dirty="0"/>
              <a:t>Schools need to emphasize planning</a:t>
            </a:r>
          </a:p>
        </p:txBody>
      </p:sp>
      <p:sp>
        <p:nvSpPr>
          <p:cNvPr id="10" name="Content Placeholder 9">
            <a:extLst>
              <a:ext uri="{FF2B5EF4-FFF2-40B4-BE49-F238E27FC236}">
                <a16:creationId xmlns:a16="http://schemas.microsoft.com/office/drawing/2014/main" id="{DDE3EF6B-9E8D-4FA6-E712-B6FFDD3EE9F5}"/>
              </a:ext>
            </a:extLst>
          </p:cNvPr>
          <p:cNvSpPr>
            <a:spLocks noGrp="1"/>
          </p:cNvSpPr>
          <p:nvPr>
            <p:ph sz="quarter" idx="15"/>
          </p:nvPr>
        </p:nvSpPr>
        <p:spPr>
          <a:xfrm>
            <a:off x="1173055" y="781963"/>
            <a:ext cx="4663440" cy="3777512"/>
          </a:xfrm>
        </p:spPr>
        <p:txBody>
          <a:bodyPr/>
          <a:lstStyle/>
          <a:p>
            <a:pPr marL="0" indent="0">
              <a:buNone/>
            </a:pPr>
            <a:r>
              <a:rPr lang="en-US" sz="2400" b="0" i="0" dirty="0">
                <a:solidFill>
                  <a:srgbClr val="222222"/>
                </a:solidFill>
                <a:effectLst/>
                <a:highlight>
                  <a:srgbClr val="FFFFFF"/>
                </a:highlight>
                <a:latin typeface="Arial" panose="020B0604020202020204" pitchFamily="34" charset="0"/>
              </a:rPr>
              <a:t>In some cases, </a:t>
            </a:r>
            <a:r>
              <a:rPr lang="en-US" sz="2400" b="1" i="0" dirty="0">
                <a:solidFill>
                  <a:srgbClr val="222222"/>
                </a:solidFill>
                <a:effectLst/>
                <a:highlight>
                  <a:srgbClr val="FFFFFF"/>
                </a:highlight>
                <a:latin typeface="inherit"/>
              </a:rPr>
              <a:t>the schools or educational institutions might not emphasize</a:t>
            </a:r>
            <a:r>
              <a:rPr lang="en-US" sz="2400" b="0" i="0" dirty="0">
                <a:solidFill>
                  <a:srgbClr val="222222"/>
                </a:solidFill>
                <a:effectLst/>
                <a:highlight>
                  <a:srgbClr val="FFFFFF"/>
                </a:highlight>
                <a:latin typeface="Rubik, sans-serif"/>
              </a:rPr>
              <a:t> </a:t>
            </a:r>
            <a:r>
              <a:rPr lang="en-US" sz="2400" b="0" i="0" dirty="0">
                <a:solidFill>
                  <a:srgbClr val="222222"/>
                </a:solidFill>
                <a:effectLst/>
                <a:highlight>
                  <a:srgbClr val="FFFFFF"/>
                </a:highlight>
                <a:latin typeface="Arial" panose="020B0604020202020204" pitchFamily="34" charset="0"/>
              </a:rPr>
              <a:t>transition planning as much as they should. Not all educational settings have the same resources, training, or priorities, and transition planning might not be as robust or as well-communicated in some places compared to others. This lack of communication can leave parents unsure about where to start or what to prioritize, leading to potential oversights regarding the planning process.</a:t>
            </a:r>
            <a:br>
              <a:rPr lang="en-US" sz="2400" b="0" i="0" dirty="0">
                <a:solidFill>
                  <a:srgbClr val="222222"/>
                </a:solidFill>
                <a:effectLst/>
                <a:highlight>
                  <a:srgbClr val="FFFFFF"/>
                </a:highlight>
                <a:latin typeface="Arial" panose="020B0604020202020204" pitchFamily="34" charset="0"/>
              </a:rPr>
            </a:br>
            <a:endParaRPr lang="en-US" sz="2400" dirty="0"/>
          </a:p>
        </p:txBody>
      </p:sp>
      <p:pic>
        <p:nvPicPr>
          <p:cNvPr id="3" name="Picture 2" descr="A blue and green logo&#10;&#10;Description automatically generated">
            <a:extLst>
              <a:ext uri="{FF2B5EF4-FFF2-40B4-BE49-F238E27FC236}">
                <a16:creationId xmlns:a16="http://schemas.microsoft.com/office/drawing/2014/main" id="{3B32FB5B-6679-7449-A2E1-6BD71D6111F6}"/>
              </a:ext>
            </a:extLst>
          </p:cNvPr>
          <p:cNvPicPr>
            <a:picLocks noChangeAspect="1"/>
          </p:cNvPicPr>
          <p:nvPr/>
        </p:nvPicPr>
        <p:blipFill>
          <a:blip r:embed="rId3"/>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71966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p:txBody>
          <a:bodyPr/>
          <a:lstStyle/>
          <a:p>
            <a:r>
              <a:rPr lang="en-US" dirty="0"/>
              <a:t>Agenda</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p:txBody>
          <a:bodyPr/>
          <a:lstStyle/>
          <a:p>
            <a:r>
              <a:rPr lang="en-US" dirty="0"/>
              <a:t>Ongoing process</a:t>
            </a:r>
          </a:p>
          <a:p>
            <a:r>
              <a:rPr lang="en-US" dirty="0"/>
              <a:t>	Person centered and personalized approach</a:t>
            </a:r>
          </a:p>
          <a:p>
            <a:r>
              <a:rPr lang="en-US" dirty="0"/>
              <a:t>Multiple areas of life</a:t>
            </a:r>
          </a:p>
          <a:p>
            <a:r>
              <a:rPr lang="en-US" dirty="0"/>
              <a:t>Collaboration is key</a:t>
            </a:r>
          </a:p>
          <a:p>
            <a:endParaRPr lang="en-US" dirty="0"/>
          </a:p>
          <a:p>
            <a:endParaRPr lang="en-US" dirty="0"/>
          </a:p>
        </p:txBody>
      </p:sp>
      <p:sp>
        <p:nvSpPr>
          <p:cNvPr id="3" name="TextBox 2">
            <a:extLst>
              <a:ext uri="{FF2B5EF4-FFF2-40B4-BE49-F238E27FC236}">
                <a16:creationId xmlns:a16="http://schemas.microsoft.com/office/drawing/2014/main" id="{2E992127-6C1A-3D69-AB7D-0F6B0278E990}"/>
              </a:ext>
            </a:extLst>
          </p:cNvPr>
          <p:cNvSpPr txBox="1"/>
          <p:nvPr/>
        </p:nvSpPr>
        <p:spPr>
          <a:xfrm>
            <a:off x="1549400" y="614202"/>
            <a:ext cx="8881533" cy="1200329"/>
          </a:xfrm>
          <a:prstGeom prst="rect">
            <a:avLst/>
          </a:prstGeom>
          <a:noFill/>
        </p:spPr>
        <p:txBody>
          <a:bodyPr wrap="square" rtlCol="0">
            <a:spAutoFit/>
          </a:bodyPr>
          <a:lstStyle/>
          <a:p>
            <a:r>
              <a:rPr lang="en-US" sz="2400" dirty="0"/>
              <a:t>By understanding some key aspects of transition planning, parents can advocate for and support their child in preparing for a fulfilling and productive life beyond school</a:t>
            </a:r>
          </a:p>
        </p:txBody>
      </p:sp>
      <p:pic>
        <p:nvPicPr>
          <p:cNvPr id="5" name="Picture 4" descr="A blue and green logo&#10;&#10;Description automatically generated">
            <a:extLst>
              <a:ext uri="{FF2B5EF4-FFF2-40B4-BE49-F238E27FC236}">
                <a16:creationId xmlns:a16="http://schemas.microsoft.com/office/drawing/2014/main" id="{321B6829-6061-AEC3-B386-F50AB8ABE026}"/>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303781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7ABD4-990A-BAC8-69FC-AF4C84F3AD63}"/>
              </a:ext>
            </a:extLst>
          </p:cNvPr>
          <p:cNvSpPr>
            <a:spLocks noGrp="1"/>
          </p:cNvSpPr>
          <p:nvPr>
            <p:ph type="ctrTitle"/>
          </p:nvPr>
        </p:nvSpPr>
        <p:spPr>
          <a:xfrm>
            <a:off x="1164657" y="-237263"/>
            <a:ext cx="4663438" cy="2441448"/>
          </a:xfrm>
        </p:spPr>
        <p:txBody>
          <a:bodyPr/>
          <a:lstStyle/>
          <a:p>
            <a:r>
              <a:rPr lang="en-US" dirty="0">
                <a:latin typeface="inherit"/>
              </a:rPr>
              <a:t>Ongoing process – Not a One-time event</a:t>
            </a:r>
          </a:p>
        </p:txBody>
      </p:sp>
      <p:sp>
        <p:nvSpPr>
          <p:cNvPr id="9" name="Text Placeholder 8">
            <a:extLst>
              <a:ext uri="{FF2B5EF4-FFF2-40B4-BE49-F238E27FC236}">
                <a16:creationId xmlns:a16="http://schemas.microsoft.com/office/drawing/2014/main" id="{61E6A21B-7748-174B-D77E-8EE0B288C7D0}"/>
              </a:ext>
            </a:extLst>
          </p:cNvPr>
          <p:cNvSpPr>
            <a:spLocks noGrp="1"/>
          </p:cNvSpPr>
          <p:nvPr>
            <p:ph type="body" sz="quarter" idx="14"/>
          </p:nvPr>
        </p:nvSpPr>
        <p:spPr>
          <a:xfrm>
            <a:off x="1164657" y="1886552"/>
            <a:ext cx="4663440" cy="4831882"/>
          </a:xfrm>
        </p:spPr>
        <p:txBody>
          <a:bodyPr/>
          <a:lstStyle/>
          <a:p>
            <a:pPr algn="l" fontAlgn="base"/>
            <a:r>
              <a:rPr lang="en-US" sz="2400" dirty="0">
                <a:solidFill>
                  <a:srgbClr val="222222"/>
                </a:solidFill>
                <a:highlight>
                  <a:srgbClr val="FFFFFF"/>
                </a:highlight>
                <a:latin typeface="Arial" panose="020B0604020202020204" pitchFamily="34" charset="0"/>
              </a:rPr>
              <a:t>T</a:t>
            </a:r>
            <a:r>
              <a:rPr lang="en-US" sz="2400" b="0" i="0" dirty="0">
                <a:solidFill>
                  <a:srgbClr val="222222"/>
                </a:solidFill>
                <a:effectLst/>
                <a:highlight>
                  <a:srgbClr val="FFFFFF"/>
                </a:highlight>
                <a:latin typeface="Arial" panose="020B0604020202020204" pitchFamily="34" charset="0"/>
              </a:rPr>
              <a:t>ransition planning is not something that happens once and is then forgotten. It’s an ongoing process that evolves as the student grows and their needs and goals change. Regular reviews and adjustments to the transition plan ensure it remains relevant and effective, paving the way for the best possible outcomes for the student in adulthood.</a:t>
            </a:r>
          </a:p>
        </p:txBody>
      </p:sp>
      <p:pic>
        <p:nvPicPr>
          <p:cNvPr id="6" name="Picture Placeholder 21" descr="Mountains under near dusk sky">
            <a:extLst>
              <a:ext uri="{FF2B5EF4-FFF2-40B4-BE49-F238E27FC236}">
                <a16:creationId xmlns:a16="http://schemas.microsoft.com/office/drawing/2014/main" id="{1472EB4E-1296-AC66-19FA-B01BB8D8A5F8}"/>
              </a:ext>
            </a:extLst>
          </p:cNvPr>
          <p:cNvPicPr>
            <a:picLocks noGrp="1" noChangeAspect="1"/>
          </p:cNvPicPr>
          <p:nvPr>
            <p:ph type="pic" sz="quarter" idx="13"/>
          </p:nvPr>
        </p:nvPicPr>
        <p:blipFill rotWithShape="1">
          <a:blip r:embed="rId3"/>
          <a:srcRect l="22444" r="22444"/>
          <a:stretch/>
        </p:blipFill>
        <p:spPr>
          <a:xfrm>
            <a:off x="6695553" y="301752"/>
            <a:ext cx="5221224" cy="6263640"/>
          </a:xfrm>
        </p:spPr>
      </p:pic>
      <p:pic>
        <p:nvPicPr>
          <p:cNvPr id="2" name="Picture 1" descr="A blue and green logo&#10;&#10;Description automatically generated">
            <a:extLst>
              <a:ext uri="{FF2B5EF4-FFF2-40B4-BE49-F238E27FC236}">
                <a16:creationId xmlns:a16="http://schemas.microsoft.com/office/drawing/2014/main" id="{168006AD-C3AD-FBA1-2DAF-E07BF37FA5C7}"/>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363811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7ABD4-990A-BAC8-69FC-AF4C84F3AD63}"/>
              </a:ext>
            </a:extLst>
          </p:cNvPr>
          <p:cNvSpPr>
            <a:spLocks noGrp="1"/>
          </p:cNvSpPr>
          <p:nvPr>
            <p:ph type="ctrTitle"/>
          </p:nvPr>
        </p:nvSpPr>
        <p:spPr>
          <a:xfrm>
            <a:off x="1164657" y="-237263"/>
            <a:ext cx="4663438" cy="2441448"/>
          </a:xfrm>
        </p:spPr>
        <p:txBody>
          <a:bodyPr/>
          <a:lstStyle/>
          <a:p>
            <a:r>
              <a:rPr lang="en-US" sz="4000" b="1" dirty="0">
                <a:solidFill>
                  <a:srgbClr val="0C0C0C"/>
                </a:solidFill>
                <a:effectLst/>
                <a:highlight>
                  <a:srgbClr val="FFFFFF"/>
                </a:highlight>
                <a:latin typeface="inherit"/>
              </a:rPr>
              <a:t>Person-Centered and Individualized Approach</a:t>
            </a:r>
            <a:r>
              <a:rPr lang="en-US" sz="4000" b="0" dirty="0">
                <a:solidFill>
                  <a:srgbClr val="222222"/>
                </a:solidFill>
                <a:effectLst/>
                <a:highlight>
                  <a:srgbClr val="FFFFFF"/>
                </a:highlight>
                <a:latin typeface="inherit"/>
              </a:rPr>
              <a:t> </a:t>
            </a:r>
            <a:endParaRPr lang="en-US" dirty="0"/>
          </a:p>
        </p:txBody>
      </p:sp>
      <p:sp>
        <p:nvSpPr>
          <p:cNvPr id="9" name="Text Placeholder 8">
            <a:extLst>
              <a:ext uri="{FF2B5EF4-FFF2-40B4-BE49-F238E27FC236}">
                <a16:creationId xmlns:a16="http://schemas.microsoft.com/office/drawing/2014/main" id="{61E6A21B-7748-174B-D77E-8EE0B288C7D0}"/>
              </a:ext>
            </a:extLst>
          </p:cNvPr>
          <p:cNvSpPr>
            <a:spLocks noGrp="1"/>
          </p:cNvSpPr>
          <p:nvPr>
            <p:ph type="body" sz="quarter" idx="14"/>
          </p:nvPr>
        </p:nvSpPr>
        <p:spPr>
          <a:xfrm>
            <a:off x="1164657" y="1886552"/>
            <a:ext cx="4663440" cy="4831882"/>
          </a:xfrm>
        </p:spPr>
        <p:txBody>
          <a:bodyPr/>
          <a:lstStyle/>
          <a:p>
            <a:pPr algn="l" fontAlgn="base"/>
            <a:r>
              <a:rPr lang="en-US" sz="2400" b="0" i="0" dirty="0">
                <a:solidFill>
                  <a:srgbClr val="222222"/>
                </a:solidFill>
                <a:effectLst/>
                <a:highlight>
                  <a:srgbClr val="FFFFFF"/>
                </a:highlight>
                <a:latin typeface="Arial" panose="020B0604020202020204" pitchFamily="34" charset="0"/>
              </a:rPr>
              <a:t>Every student’s needs, strengths, preferences, and interests are unique. Transition planning is not a one-size-fits-all process. It is crucial to involve the student in the planning, ensuring that goals and strategies align with their aspirations, interests, and abilities. This helps in making the transition as smooth and effective as possible</a:t>
            </a:r>
          </a:p>
        </p:txBody>
      </p:sp>
      <p:pic>
        <p:nvPicPr>
          <p:cNvPr id="6" name="Picture Placeholder 21" descr="Mountains under near dusk sky">
            <a:extLst>
              <a:ext uri="{FF2B5EF4-FFF2-40B4-BE49-F238E27FC236}">
                <a16:creationId xmlns:a16="http://schemas.microsoft.com/office/drawing/2014/main" id="{1472EB4E-1296-AC66-19FA-B01BB8D8A5F8}"/>
              </a:ext>
            </a:extLst>
          </p:cNvPr>
          <p:cNvPicPr>
            <a:picLocks noGrp="1" noChangeAspect="1"/>
          </p:cNvPicPr>
          <p:nvPr>
            <p:ph type="pic" sz="quarter" idx="13"/>
          </p:nvPr>
        </p:nvPicPr>
        <p:blipFill rotWithShape="1">
          <a:blip r:embed="rId3"/>
          <a:srcRect l="22444" r="22444"/>
          <a:stretch/>
        </p:blipFill>
        <p:spPr>
          <a:xfrm>
            <a:off x="6695553" y="301752"/>
            <a:ext cx="5221224" cy="6263640"/>
          </a:xfrm>
        </p:spPr>
      </p:pic>
      <p:pic>
        <p:nvPicPr>
          <p:cNvPr id="2" name="Picture 1" descr="A blue and green logo&#10;&#10;Description automatically generated">
            <a:extLst>
              <a:ext uri="{FF2B5EF4-FFF2-40B4-BE49-F238E27FC236}">
                <a16:creationId xmlns:a16="http://schemas.microsoft.com/office/drawing/2014/main" id="{946F548D-FCF3-1773-CB31-36644F0CCA23}"/>
              </a:ext>
            </a:extLst>
          </p:cNvPr>
          <p:cNvPicPr>
            <a:picLocks noChangeAspect="1"/>
          </p:cNvPicPr>
          <p:nvPr/>
        </p:nvPicPr>
        <p:blipFill>
          <a:blip r:embed="rId4"/>
          <a:stretch>
            <a:fillRect/>
          </a:stretch>
        </p:blipFill>
        <p:spPr>
          <a:xfrm>
            <a:off x="10528126" y="6147027"/>
            <a:ext cx="1580054" cy="632022"/>
          </a:xfrm>
          <a:prstGeom prst="rect">
            <a:avLst/>
          </a:prstGeom>
        </p:spPr>
      </p:pic>
    </p:spTree>
    <p:extLst>
      <p:ext uri="{BB962C8B-B14F-4D97-AF65-F5344CB8AC3E}">
        <p14:creationId xmlns:p14="http://schemas.microsoft.com/office/powerpoint/2010/main" val="2146944349"/>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{B380A27A-CFB0-4A77-AD26-5EEBF8068F3D}tf89338750_win32</Template>
  <TotalTime>7683</TotalTime>
  <Words>762</Words>
  <Application>Microsoft Office PowerPoint</Application>
  <PresentationFormat>Widescreen</PresentationFormat>
  <Paragraphs>49</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inherit</vt:lpstr>
      <vt:lpstr>Rubik, sans-serif</vt:lpstr>
      <vt:lpstr>Univers</vt:lpstr>
      <vt:lpstr>GradientVTI</vt:lpstr>
      <vt:lpstr>Transitioning to "What's Next"</vt:lpstr>
      <vt:lpstr>Transition planning</vt:lpstr>
      <vt:lpstr>Navigating a maze</vt:lpstr>
      <vt:lpstr>The future</vt:lpstr>
      <vt:lpstr>Cultural and societal factors</vt:lpstr>
      <vt:lpstr>Schools need to emphasize planning</vt:lpstr>
      <vt:lpstr>Agenda</vt:lpstr>
      <vt:lpstr>Ongoing process – Not a One-time event</vt:lpstr>
      <vt:lpstr>Person-Centered and Individualized Approach </vt:lpstr>
      <vt:lpstr>Addresses Multiple Areas of Life </vt:lpstr>
      <vt:lpstr>Collaboration is key</vt:lpstr>
      <vt:lpstr>Transition journey map</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to "What's Next"</dc:title>
  <dc:creator>Wendy Dawson</dc:creator>
  <cp:lastModifiedBy>Wendy Dawson</cp:lastModifiedBy>
  <cp:revision>5</cp:revision>
  <dcterms:created xsi:type="dcterms:W3CDTF">2024-05-08T21:38:27Z</dcterms:created>
  <dcterms:modified xsi:type="dcterms:W3CDTF">2024-05-15T20:40:44Z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